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2" r:id="rId2"/>
    <p:sldId id="337" r:id="rId3"/>
    <p:sldId id="373" r:id="rId4"/>
    <p:sldId id="291" r:id="rId5"/>
    <p:sldId id="374" r:id="rId6"/>
    <p:sldId id="375" r:id="rId7"/>
    <p:sldId id="377" r:id="rId8"/>
    <p:sldId id="391" r:id="rId9"/>
    <p:sldId id="392" r:id="rId10"/>
    <p:sldId id="394" r:id="rId11"/>
    <p:sldId id="365" r:id="rId12"/>
    <p:sldId id="398" r:id="rId13"/>
    <p:sldId id="390" r:id="rId14"/>
    <p:sldId id="396" r:id="rId15"/>
    <p:sldId id="397" r:id="rId16"/>
    <p:sldId id="331" r:id="rId17"/>
    <p:sldId id="326" r:id="rId18"/>
    <p:sldId id="327" r:id="rId19"/>
    <p:sldId id="328" r:id="rId20"/>
    <p:sldId id="395" r:id="rId21"/>
    <p:sldId id="330" r:id="rId22"/>
    <p:sldId id="376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8776-2ED0-45A4-B7E5-7AB8E56210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873A4-1D9A-432D-976F-BE4C324B8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3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7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5998A6-406D-455C-A6F8-A494234B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7D556C-9DBB-4326-94D1-8E5CEA2CB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F1EAD4-AEC7-410F-80DA-028A57C5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A463CE-9E23-4F16-BFAD-46518141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16231B2-52D0-4028-9AE9-33CF112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1ECA96-8DA0-44FB-88B4-948DF93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EDA82E2-9E4E-46AB-A77E-42FB776A2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AEE1A0-9E87-4F86-8DCC-E572A79B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6DBC26-6415-40D2-AC06-E3BF20CB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88B300-A3C5-4806-8661-01BB12D4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4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66950E2-325F-4E5C-9A85-130CDF49F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4BF9C31-8B1D-4D6E-917B-A6CC618A0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7460022-F7FE-4B13-A70A-0391B7FE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61314C-C72A-47BB-A221-78DF47FB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E7A039-07BB-48D8-B71B-E8D5BC79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23FA98-3E78-4BC2-A661-CF92F928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57FCA56-B2F9-4A6E-B4F9-1EBCF961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33B5E9-A203-466D-BBA3-798B437F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89345C-BBDE-4093-B399-AF748EDA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60AB4A-A075-4503-A6E8-DE8A86FB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0D4EB4-0C16-499B-B287-C16D95C4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14BEEC4-9331-4096-9EF2-A9B51206E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219122-7C45-4672-8A5A-FA7718ED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F99D4B-3283-47AD-B00E-824AB48F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3E5FBD-A457-49A6-8BFB-7927A2B9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8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B37E7A-106E-4540-A5CB-D99CC846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6E18FA-5EC8-428E-97C0-9E9E1C09E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5395F4B-6D0C-43F5-8B8B-BF11CD71A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A44A92D-0066-4724-9068-F2980DEE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9DEB8B4-383A-4AB6-AC5C-1149BDD7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4ABC8C-639B-4E04-BD01-B8F4C579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8EBDC5-552E-41DF-9DA0-C0D017D6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F55675F-DD1B-42D3-B78B-9BC0D737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D38E511-A669-47C3-BDF0-078D8CFA0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605F865-EC2B-4748-A665-1F6B3D8EA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F943FAC-50A6-4406-8287-EF80F8965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63FABBD-04AE-400A-A4C7-B71E5521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2FE2AD1-59C3-41B0-87AD-0CFE07EB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92F700A-4D1A-4A97-AA14-F8EFA148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093CA0-4291-45E9-B81A-51BB1CAE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7F3F0B-F2E9-4756-8D09-2CB99522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445B645-E6D1-4720-B940-6CDFAA2F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8E974C1-206F-4F72-A6DF-8875DF10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39A63D9-BFDB-48C6-A638-F675A4A8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89B64F-3BD5-400B-A2E5-3BF82281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1D1DB9-F726-4F0D-9050-998DD929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8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A85C84-E261-460C-B78A-8C1C9F66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96CB634-FFE1-41DE-9F40-F4E49F87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2B88C99-AA07-436A-B332-917B0C242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E72D4B2-E2B2-4E92-8FAF-4B7BF27D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2A59AE6-DFD1-4FFD-B5DB-8EAEF4A6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F2A8EC-C48D-4DF6-A08A-8BA2CE68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E06639-F157-401E-B38C-1BFEC14C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090427A-9E74-4C98-967E-C627AAA99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A857A6A-F8E1-41D1-B5FF-43B61E76D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21C515-26B7-4D1B-88AA-1C926924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3768EE-7DB3-4485-8F27-21AF5DE1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2ACC443-F15E-4590-8E1C-E8CEEAA0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3F55EAD-F37C-4786-B4B2-277BE17C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9526836-74EB-4E8D-8058-484BD3F86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B4C9B4-69D2-41D1-8EC6-9A53EF81E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6349-DBCA-4A8D-91C4-DFC3CDF5433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FE0D37A-8494-4EDB-9B3E-394E230E6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917F1A-8958-4BDE-859B-3DCF549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B41D-BCA9-4CCA-A73E-C84DF0506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mXIIdfL6jg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HP\Downloads\phim%20ve%20di%20san%20van%20hoa%20cua%20cac%20nuoc.wmv" TargetMode="External"/><Relationship Id="rId1" Type="http://schemas.microsoft.com/office/2007/relationships/media" Target="file:///C:\Users\HP\Downloads\phim%20ve%20di%20san%20van%20hoa%20cua%20cac%20nuoc.wmv" TargetMode="Externa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3613426" y="778565"/>
            <a:ext cx="7721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dục </a:t>
            </a:r>
            <a:r>
              <a:rPr lang="en-US" sz="3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lớp</a:t>
            </a:r>
            <a:r>
              <a:rPr lang="en-US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b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865244"/>
            <a:ext cx="12192000" cy="1889968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VÀ HỌC HỎI</a:t>
            </a:r>
          </a:p>
          <a:p>
            <a:pPr algn="ctr"/>
            <a:r>
              <a:rPr lang="vi-VN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DÂN TỘC KHÁC</a:t>
            </a:r>
            <a:endParaRPr lang="en-US" sz="426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2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ương tiện Trực tuyến 1" title="Những thành tựu của Nhật Bản - Minh Hà Đại Áng">
            <a:hlinkClick r:id="" action="ppaction://media"/>
            <a:extLst>
              <a:ext uri="{FF2B5EF4-FFF2-40B4-BE49-F238E27FC236}">
                <a16:creationId xmlns:a16="http://schemas.microsoft.com/office/drawing/2014/main" id="{353F451C-644F-4015-A644-117FE63983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1235" y="715617"/>
            <a:ext cx="9130748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52340" y="1237974"/>
            <a:ext cx="11378869" cy="5207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inh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xâm,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thông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phong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inh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vươn lên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xây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kinh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  <a:endParaRPr lang="en-US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kho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phi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1A49F6E-9B33-480A-B557-7F825833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08" y="523606"/>
            <a:ext cx="10075184" cy="5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8667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177800" y="3429000"/>
            <a:ext cx="1219200" cy="264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0363200" y="3556000"/>
            <a:ext cx="1524000" cy="25146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7016749" y="3556000"/>
            <a:ext cx="1314451" cy="2514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CỔ 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289549" y="3556000"/>
            <a:ext cx="1473200" cy="2514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 </a:t>
            </a:r>
          </a:p>
          <a:p>
            <a:pPr algn="ctr" eaLnBrk="1" hangingPunct="1"/>
            <a:r>
              <a:rPr lang="en-US" alt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</a:t>
            </a:r>
          </a:p>
          <a:p>
            <a:pPr algn="ctr" eaLnBrk="1" hangingPunct="1"/>
            <a:r>
              <a:rPr lang="en-US" alt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</a:p>
          <a:p>
            <a:pPr algn="ctr" eaLnBrk="1" hangingPunct="1"/>
            <a:r>
              <a:rPr lang="en-US" alt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ĐÌNH </a:t>
            </a:r>
          </a:p>
          <a:p>
            <a:pPr algn="ctr" eaLnBrk="1" hangingPunct="1"/>
            <a:r>
              <a:rPr lang="en-US" alt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81200" y="3486149"/>
            <a:ext cx="1219201" cy="264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altLang="vi-VN" sz="2400" b="1">
              <a:solidFill>
                <a:schemeClr val="bg1"/>
              </a:solidFill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625851" y="3556000"/>
            <a:ext cx="1333499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</a:p>
          <a:p>
            <a:pPr algn="ctr" eaLnBrk="1" hangingPunct="1"/>
            <a:r>
              <a:rPr lang="en-US" altLang="vi-VN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</a:p>
          <a:p>
            <a:pPr algn="ctr" eaLnBrk="1" hangingPunct="1"/>
            <a:r>
              <a:rPr lang="en-US" altLang="vi-VN" sz="2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8610600" y="3556000"/>
            <a:ext cx="1346200" cy="25146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</a:p>
          <a:p>
            <a:pPr algn="ctr" eaLnBrk="1" hangingPunct="1"/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 flipH="1">
            <a:off x="609600" y="1828800"/>
            <a:ext cx="54864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3" name="Line 29"/>
          <p:cNvSpPr>
            <a:spLocks noChangeShapeType="1"/>
          </p:cNvSpPr>
          <p:nvPr/>
        </p:nvSpPr>
        <p:spPr bwMode="auto">
          <a:xfrm flipH="1">
            <a:off x="4343400" y="1828800"/>
            <a:ext cx="1752600" cy="172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>
            <a:off x="6096000" y="1752600"/>
            <a:ext cx="0" cy="180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6" name="Line 32"/>
          <p:cNvSpPr>
            <a:spLocks noChangeShapeType="1"/>
          </p:cNvSpPr>
          <p:nvPr/>
        </p:nvSpPr>
        <p:spPr bwMode="auto">
          <a:xfrm>
            <a:off x="6096000" y="1828800"/>
            <a:ext cx="3251200" cy="172720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>
            <a:off x="6096000" y="1828800"/>
            <a:ext cx="5181600" cy="172720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79" name="Line 35"/>
          <p:cNvSpPr>
            <a:spLocks noChangeShapeType="1"/>
          </p:cNvSpPr>
          <p:nvPr/>
        </p:nvSpPr>
        <p:spPr bwMode="auto">
          <a:xfrm>
            <a:off x="6096000" y="1752600"/>
            <a:ext cx="1625600" cy="1803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80" name="Line 36"/>
          <p:cNvSpPr>
            <a:spLocks noChangeShapeType="1"/>
          </p:cNvSpPr>
          <p:nvPr/>
        </p:nvSpPr>
        <p:spPr bwMode="auto">
          <a:xfrm flipH="1">
            <a:off x="2540000" y="1828800"/>
            <a:ext cx="3556000" cy="1651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101600" y="781049"/>
            <a:ext cx="11988800" cy="1193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400" b="1">
                <a:solidFill>
                  <a:srgbClr val="FF0000"/>
                </a:solidFill>
              </a:rPr>
              <a:t>DI SẢN CỦA VIỆT NAM ĐƯƯỢC UNESCO CÔNG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 NHẬN LÀ DI SẢN VĂN HOÁ THẾ GIỚI</a:t>
            </a:r>
          </a:p>
        </p:txBody>
      </p:sp>
    </p:spTree>
    <p:extLst>
      <p:ext uri="{BB962C8B-B14F-4D97-AF65-F5344CB8AC3E}">
        <p14:creationId xmlns:p14="http://schemas.microsoft.com/office/powerpoint/2010/main" val="11979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6" grpId="0" animBg="1"/>
      <p:bldP spid="829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934">
            <a:off x="67030" y="500401"/>
            <a:ext cx="10925079" cy="6742036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6490" y="3381553"/>
            <a:ext cx="3430089" cy="3496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3446" y="2204613"/>
            <a:ext cx="6309367" cy="29653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158747" indent="-158747" algn="just"/>
            <a:r>
              <a:rPr lang="en-US" altLang="vi-VN" sz="2667" dirty="0">
                <a:solidFill>
                  <a:srgbClr val="C00000"/>
                </a:solidFill>
              </a:rPr>
              <a:t>*</a:t>
            </a:r>
            <a:r>
              <a:rPr lang="en-US" altLang="vi-VN" sz="2667" dirty="0" err="1">
                <a:solidFill>
                  <a:srgbClr val="C00000"/>
                </a:solidFill>
              </a:rPr>
              <a:t>Giúp</a:t>
            </a:r>
            <a:r>
              <a:rPr lang="en-US" altLang="vi-VN" sz="2667" dirty="0">
                <a:solidFill>
                  <a:srgbClr val="C00000"/>
                </a:solidFill>
              </a:rPr>
              <a:t> </a:t>
            </a:r>
            <a:r>
              <a:rPr lang="en-US" altLang="vi-VN" sz="2667" dirty="0" err="1">
                <a:solidFill>
                  <a:srgbClr val="C00000"/>
                </a:solidFill>
              </a:rPr>
              <a:t>chúng</a:t>
            </a:r>
            <a:r>
              <a:rPr lang="en-US" altLang="vi-VN" sz="2667" dirty="0">
                <a:solidFill>
                  <a:srgbClr val="C00000"/>
                </a:solidFill>
              </a:rPr>
              <a:t> ta:</a:t>
            </a:r>
          </a:p>
          <a:p>
            <a:pPr marL="158747" indent="-158747" algn="just"/>
            <a:r>
              <a:rPr lang="en-US" altLang="vi-VN" sz="2667" dirty="0">
                <a:solidFill>
                  <a:srgbClr val="0000FF"/>
                </a:solidFill>
              </a:rPr>
              <a:t>-</a:t>
            </a:r>
            <a:r>
              <a:rPr lang="en-US" altLang="vi-VN" sz="2667" dirty="0" err="1">
                <a:solidFill>
                  <a:srgbClr val="0000FF"/>
                </a:solidFill>
              </a:rPr>
              <a:t>Có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thêm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nhiều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kinh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nghiệm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tốt</a:t>
            </a:r>
            <a:r>
              <a:rPr lang="en-US" altLang="vi-VN" sz="2667" dirty="0">
                <a:solidFill>
                  <a:srgbClr val="0000FF"/>
                </a:solidFill>
              </a:rPr>
              <a:t>.</a:t>
            </a:r>
          </a:p>
          <a:p>
            <a:pPr marL="158747" indent="-158747" algn="just"/>
            <a:r>
              <a:rPr lang="en-US" altLang="vi-VN" sz="2667" dirty="0">
                <a:solidFill>
                  <a:srgbClr val="0000FF"/>
                </a:solidFill>
              </a:rPr>
              <a:t>- </a:t>
            </a:r>
            <a:r>
              <a:rPr lang="en-US" altLang="vi-VN" sz="2667" dirty="0" err="1">
                <a:solidFill>
                  <a:srgbClr val="0000FF"/>
                </a:solidFill>
              </a:rPr>
              <a:t>Tìm</a:t>
            </a:r>
            <a:r>
              <a:rPr lang="en-US" altLang="vi-VN" sz="2667" dirty="0">
                <a:solidFill>
                  <a:srgbClr val="0000FF"/>
                </a:solidFill>
              </a:rPr>
              <a:t> ra </a:t>
            </a:r>
            <a:r>
              <a:rPr lang="en-US" altLang="vi-VN" sz="2667" dirty="0" err="1">
                <a:solidFill>
                  <a:srgbClr val="0000FF"/>
                </a:solidFill>
              </a:rPr>
              <a:t>hướng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đi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phù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hợp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trong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việc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xây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dựng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và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phát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triển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đất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nước</a:t>
            </a:r>
            <a:r>
              <a:rPr lang="en-US" altLang="vi-VN" sz="2667" dirty="0">
                <a:solidFill>
                  <a:srgbClr val="0000FF"/>
                </a:solidFill>
              </a:rPr>
              <a:t>.</a:t>
            </a:r>
          </a:p>
          <a:p>
            <a:pPr marL="158747" indent="-158747" algn="just"/>
            <a:r>
              <a:rPr lang="en-US" altLang="vi-VN" sz="2667" dirty="0">
                <a:solidFill>
                  <a:srgbClr val="0000FF"/>
                </a:solidFill>
              </a:rPr>
              <a:t>-</a:t>
            </a:r>
            <a:r>
              <a:rPr lang="en-US" altLang="vi-VN" sz="2667" dirty="0" err="1">
                <a:solidFill>
                  <a:srgbClr val="0000FF"/>
                </a:solidFill>
              </a:rPr>
              <a:t>Giữ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gìn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bản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sắc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dân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tộc</a:t>
            </a:r>
            <a:r>
              <a:rPr lang="en-US" altLang="vi-VN" sz="2667" dirty="0">
                <a:solidFill>
                  <a:srgbClr val="0000FF"/>
                </a:solidFill>
              </a:rPr>
              <a:t>.</a:t>
            </a:r>
          </a:p>
          <a:p>
            <a:pPr marL="158747" indent="-158747" algn="just"/>
            <a:r>
              <a:rPr lang="en-US" altLang="vi-VN" sz="2667" dirty="0">
                <a:solidFill>
                  <a:srgbClr val="0000FF"/>
                </a:solidFill>
              </a:rPr>
              <a:t>-</a:t>
            </a:r>
            <a:r>
              <a:rPr lang="en-US" altLang="vi-VN" sz="2667" dirty="0" err="1">
                <a:solidFill>
                  <a:srgbClr val="0000FF"/>
                </a:solidFill>
              </a:rPr>
              <a:t>Góp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phần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đẩy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nhanh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tốc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độ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phát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triển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của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đất</a:t>
            </a:r>
            <a:r>
              <a:rPr lang="en-US" altLang="vi-VN" sz="2667" dirty="0">
                <a:solidFill>
                  <a:srgbClr val="0000FF"/>
                </a:solidFill>
              </a:rPr>
              <a:t> </a:t>
            </a:r>
            <a:r>
              <a:rPr lang="en-US" altLang="vi-VN" sz="2667" dirty="0" err="1">
                <a:solidFill>
                  <a:srgbClr val="0000FF"/>
                </a:solidFill>
              </a:rPr>
              <a:t>nước</a:t>
            </a:r>
            <a:r>
              <a:rPr lang="en-US" altLang="vi-VN" sz="2667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8CB8E-D1F9-FC4B-9D93-2508BCB97A5D}"/>
              </a:ext>
            </a:extLst>
          </p:cNvPr>
          <p:cNvSpPr txBox="1"/>
          <p:nvPr/>
        </p:nvSpPr>
        <p:spPr>
          <a:xfrm>
            <a:off x="0" y="5317"/>
            <a:ext cx="12192000" cy="50276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 12-BÀI 8:       </a:t>
            </a:r>
            <a:r>
              <a:rPr lang="vi-VN" sz="2667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VÀ HỌC HỎI  CÁC DÂN TỘC KHÁC</a:t>
            </a:r>
            <a:endParaRPr lang="en-US" sz="2667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232798" y="991185"/>
            <a:ext cx="4300401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67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I.ĐẶT VẤN ĐỀ</a:t>
            </a:r>
          </a:p>
          <a:p>
            <a:pPr eaLnBrk="1" hangingPunct="1"/>
            <a:r>
              <a:rPr lang="x-none" sz="2667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67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667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x-none" sz="2667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093871" y="835056"/>
            <a:ext cx="3641947" cy="2369137"/>
          </a:xfrm>
          <a:prstGeom prst="cloudCallout">
            <a:avLst>
              <a:gd name="adj1" fmla="val -3934"/>
              <a:gd name="adj2" fmla="val 9626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667">
                <a:solidFill>
                  <a:srgbClr val="660066"/>
                </a:solidFill>
              </a:rPr>
              <a:t>Việc  tôn trọng và học hỏi các dân tộc khác có ý nghĩa gì?</a:t>
            </a:r>
          </a:p>
        </p:txBody>
      </p:sp>
    </p:spTree>
    <p:extLst>
      <p:ext uri="{BB962C8B-B14F-4D97-AF65-F5344CB8AC3E}">
        <p14:creationId xmlns:p14="http://schemas.microsoft.com/office/powerpoint/2010/main" val="42612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-36797"/>
            <a:ext cx="12192000" cy="50276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667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8:       </a:t>
            </a:r>
            <a:r>
              <a:rPr lang="vi-VN" sz="2667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VÀ HỌC HỎI  CÁC DÂN TỘC KHÁC</a:t>
            </a:r>
            <a:endParaRPr lang="en-US" sz="2667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737644" y="734145"/>
            <a:ext cx="4602981" cy="12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hangingPunct="1">
              <a:lnSpc>
                <a:spcPct val="150000"/>
              </a:lnSpc>
              <a:tabLst>
                <a:tab pos="531271" algn="l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HS TỰ HỌC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7644" y="2166876"/>
            <a:ext cx="4193767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 BÀI HỌC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DABC5E5-91F4-4542-954D-9FF6C28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50" y="2690974"/>
            <a:ext cx="8297454" cy="95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marL="514350" indent="-514350" defTabSz="912791" eaLnBrk="0" hangingPunct="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defTabSz="912791" eaLnBrk="0" hangingPunct="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7D2E527-4271-4C79-9FDA-E48DEF54DDC4}"/>
              </a:ext>
            </a:extLst>
          </p:cNvPr>
          <p:cNvSpPr txBox="1"/>
          <p:nvPr/>
        </p:nvSpPr>
        <p:spPr>
          <a:xfrm>
            <a:off x="1020169" y="3689048"/>
            <a:ext cx="10946544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23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-36797"/>
            <a:ext cx="12192000" cy="50276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667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8:       </a:t>
            </a:r>
            <a:r>
              <a:rPr lang="vi-VN" sz="2667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VÀ HỌC HỎI  CÁC DÂN TỘC KHÁC</a:t>
            </a:r>
            <a:endParaRPr lang="en-US" sz="2667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737644" y="734145"/>
            <a:ext cx="4602981" cy="12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hangingPunct="1">
              <a:lnSpc>
                <a:spcPct val="150000"/>
              </a:lnSpc>
              <a:tabLst>
                <a:tab pos="531271" algn="l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HS TỰ HỌC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7644" y="2166876"/>
            <a:ext cx="4193767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 BÀI HỌC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DABC5E5-91F4-4542-954D-9FF6C28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50" y="2690974"/>
            <a:ext cx="8297454" cy="142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marL="514350" indent="-514350" defTabSz="912791" eaLnBrk="0" hangingPunct="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defTabSz="912791" eaLnBrk="0" hangingPunct="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514350" indent="-514350" defTabSz="912791" eaLnBrk="0" hangingPunct="0">
              <a:lnSpc>
                <a:spcPct val="90000"/>
              </a:lnSpc>
              <a:spcBef>
                <a:spcPct val="20000"/>
              </a:spcBef>
              <a:buAutoNum type="arabicPeriod"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C57FE0-6C31-4F82-8CC3-EB7252E02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285" y="4349916"/>
            <a:ext cx="8377604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7E837-CF79-44E4-8119-B61F1A66ABA9}"/>
              </a:ext>
            </a:extLst>
          </p:cNvPr>
          <p:cNvSpPr txBox="1"/>
          <p:nvPr/>
        </p:nvSpPr>
        <p:spPr>
          <a:xfrm>
            <a:off x="942250" y="4119051"/>
            <a:ext cx="1077733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92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6192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513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F2CA-E4C7-44AF-935B-7D7A305F36C4}"/>
              </a:ext>
            </a:extLst>
          </p:cNvPr>
          <p:cNvSpPr txBox="1">
            <a:spLocks/>
          </p:cNvSpPr>
          <p:nvPr/>
        </p:nvSpPr>
        <p:spPr>
          <a:xfrm>
            <a:off x="3048000" y="228600"/>
            <a:ext cx="64770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 hóa giao thông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5F345-39AC-40C2-BCC4-96873CEC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3810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5DEE1-7724-43D4-A142-BA44ACFE2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66800"/>
            <a:ext cx="5499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8084C7-19D9-4338-BDD3-D0384F103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66800"/>
            <a:ext cx="5499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67410-9AD3-4EB2-9119-12AA5325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66800"/>
            <a:ext cx="5486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5E10-2663-48A0-8569-788E5F40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73" y="0"/>
            <a:ext cx="10256149" cy="120594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nhật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Content Placeholder 3" descr="Hinh-anh-cuu-ho-cuu-tro-sau-sieu-dong-dat-song-t_Tin180.com_012.jpg">
            <a:extLst>
              <a:ext uri="{FF2B5EF4-FFF2-40B4-BE49-F238E27FC236}">
                <a16:creationId xmlns:a16="http://schemas.microsoft.com/office/drawing/2014/main" id="{DC62D5F7-3E82-4747-ADCA-696D0FB6F3A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1478" y="1113183"/>
            <a:ext cx="9170503" cy="54930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E7056F1-D9E4-4E5F-8452-BF692501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1600200"/>
            <a:ext cx="1093304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FAFFEC24-48A2-4537-A610-4D411FA8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1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vi-VN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người già lẫn thanh niên tranh giành nhau đổi mũ bảo hiểm khiến chúng ta phải ái ngại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2437E1F5-154F-4AD0-855F-33A1E06B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3" y="1166192"/>
            <a:ext cx="972709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3E716591-54AA-47B1-BBEE-B4DB19D36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965" y="381001"/>
            <a:ext cx="98993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sân 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</a:t>
            </a:r>
            <a:r>
              <a:rPr lang="vi-VN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tay nhân viên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8136132" y="2578588"/>
            <a:ext cx="3891861" cy="2379640"/>
          </a:xfrm>
          <a:custGeom>
            <a:avLst/>
            <a:gdLst>
              <a:gd name="connsiteX0" fmla="*/ 0 w 3824832"/>
              <a:gd name="connsiteY0" fmla="*/ 178473 h 1784730"/>
              <a:gd name="connsiteX1" fmla="*/ 178473 w 3824832"/>
              <a:gd name="connsiteY1" fmla="*/ 0 h 1784730"/>
              <a:gd name="connsiteX2" fmla="*/ 3646359 w 3824832"/>
              <a:gd name="connsiteY2" fmla="*/ 0 h 1784730"/>
              <a:gd name="connsiteX3" fmla="*/ 3824832 w 3824832"/>
              <a:gd name="connsiteY3" fmla="*/ 178473 h 1784730"/>
              <a:gd name="connsiteX4" fmla="*/ 3824832 w 3824832"/>
              <a:gd name="connsiteY4" fmla="*/ 1606257 h 1784730"/>
              <a:gd name="connsiteX5" fmla="*/ 3646359 w 3824832"/>
              <a:gd name="connsiteY5" fmla="*/ 1784730 h 1784730"/>
              <a:gd name="connsiteX6" fmla="*/ 178473 w 3824832"/>
              <a:gd name="connsiteY6" fmla="*/ 1784730 h 1784730"/>
              <a:gd name="connsiteX7" fmla="*/ 0 w 3824832"/>
              <a:gd name="connsiteY7" fmla="*/ 1606257 h 1784730"/>
              <a:gd name="connsiteX8" fmla="*/ 0 w 3824832"/>
              <a:gd name="connsiteY8" fmla="*/ 178473 h 1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832" h="1784730">
                <a:moveTo>
                  <a:pt x="0" y="178473"/>
                </a:moveTo>
                <a:cubicBezTo>
                  <a:pt x="0" y="79905"/>
                  <a:pt x="79905" y="0"/>
                  <a:pt x="178473" y="0"/>
                </a:cubicBezTo>
                <a:lnTo>
                  <a:pt x="3646359" y="0"/>
                </a:lnTo>
                <a:cubicBezTo>
                  <a:pt x="3744927" y="0"/>
                  <a:pt x="3824832" y="79905"/>
                  <a:pt x="3824832" y="178473"/>
                </a:cubicBezTo>
                <a:lnTo>
                  <a:pt x="3824832" y="1606257"/>
                </a:lnTo>
                <a:cubicBezTo>
                  <a:pt x="3824832" y="1704825"/>
                  <a:pt x="3744927" y="1784730"/>
                  <a:pt x="3646359" y="1784730"/>
                </a:cubicBezTo>
                <a:lnTo>
                  <a:pt x="178473" y="1784730"/>
                </a:lnTo>
                <a:cubicBezTo>
                  <a:pt x="79905" y="1784730"/>
                  <a:pt x="0" y="1704825"/>
                  <a:pt x="0" y="1606257"/>
                </a:cubicBezTo>
                <a:lnTo>
                  <a:pt x="0" y="178473"/>
                </a:lnTo>
                <a:close/>
              </a:path>
            </a:pathLst>
          </a:custGeom>
          <a:blipFill rotWithShape="0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497" tIns="120497" rIns="120497" bIns="120497" numCol="1" spcCol="1270" anchor="ctr" anchorCtr="0">
            <a:noAutofit/>
          </a:bodyPr>
          <a:lstStyle/>
          <a:p>
            <a:pPr algn="just"/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eft Arrow 13"/>
          <p:cNvSpPr/>
          <p:nvPr/>
        </p:nvSpPr>
        <p:spPr>
          <a:xfrm rot="9220761">
            <a:off x="6921147" y="4949000"/>
            <a:ext cx="933463" cy="32963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85938" y="2611013"/>
            <a:ext cx="4161797" cy="2659276"/>
          </a:xfrm>
          <a:custGeom>
            <a:avLst/>
            <a:gdLst>
              <a:gd name="connsiteX0" fmla="*/ 0 w 3839423"/>
              <a:gd name="connsiteY0" fmla="*/ 178473 h 1784730"/>
              <a:gd name="connsiteX1" fmla="*/ 178473 w 3839423"/>
              <a:gd name="connsiteY1" fmla="*/ 0 h 1784730"/>
              <a:gd name="connsiteX2" fmla="*/ 3660950 w 3839423"/>
              <a:gd name="connsiteY2" fmla="*/ 0 h 1784730"/>
              <a:gd name="connsiteX3" fmla="*/ 3839423 w 3839423"/>
              <a:gd name="connsiteY3" fmla="*/ 178473 h 1784730"/>
              <a:gd name="connsiteX4" fmla="*/ 3839423 w 3839423"/>
              <a:gd name="connsiteY4" fmla="*/ 1606257 h 1784730"/>
              <a:gd name="connsiteX5" fmla="*/ 3660950 w 3839423"/>
              <a:gd name="connsiteY5" fmla="*/ 1784730 h 1784730"/>
              <a:gd name="connsiteX6" fmla="*/ 178473 w 3839423"/>
              <a:gd name="connsiteY6" fmla="*/ 1784730 h 1784730"/>
              <a:gd name="connsiteX7" fmla="*/ 0 w 3839423"/>
              <a:gd name="connsiteY7" fmla="*/ 1606257 h 1784730"/>
              <a:gd name="connsiteX8" fmla="*/ 0 w 3839423"/>
              <a:gd name="connsiteY8" fmla="*/ 178473 h 1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9423" h="1784730">
                <a:moveTo>
                  <a:pt x="0" y="178473"/>
                </a:moveTo>
                <a:cubicBezTo>
                  <a:pt x="0" y="79905"/>
                  <a:pt x="79905" y="0"/>
                  <a:pt x="178473" y="0"/>
                </a:cubicBezTo>
                <a:lnTo>
                  <a:pt x="3660950" y="0"/>
                </a:lnTo>
                <a:cubicBezTo>
                  <a:pt x="3759518" y="0"/>
                  <a:pt x="3839423" y="79905"/>
                  <a:pt x="3839423" y="178473"/>
                </a:cubicBezTo>
                <a:lnTo>
                  <a:pt x="3839423" y="1606257"/>
                </a:lnTo>
                <a:cubicBezTo>
                  <a:pt x="3839423" y="1704825"/>
                  <a:pt x="3759518" y="1784730"/>
                  <a:pt x="3660950" y="1784730"/>
                </a:cubicBezTo>
                <a:lnTo>
                  <a:pt x="178473" y="1784730"/>
                </a:lnTo>
                <a:cubicBezTo>
                  <a:pt x="79905" y="1784730"/>
                  <a:pt x="0" y="1704825"/>
                  <a:pt x="0" y="1606257"/>
                </a:cubicBezTo>
                <a:lnTo>
                  <a:pt x="0" y="178473"/>
                </a:lnTo>
                <a:close/>
              </a:path>
            </a:pathLst>
          </a:custGeom>
          <a:blipFill rotWithShape="0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497" tIns="120497" rIns="120497" bIns="120497" numCol="1" spcCol="1270" anchor="ctr" anchorCtr="0">
            <a:noAutofit/>
          </a:bodyPr>
          <a:lstStyle/>
          <a:p>
            <a:pPr algn="ctr"/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Left Arrow 6"/>
          <p:cNvSpPr/>
          <p:nvPr/>
        </p:nvSpPr>
        <p:spPr>
          <a:xfrm rot="1486177">
            <a:off x="4377178" y="4920515"/>
            <a:ext cx="1275788" cy="420696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9900CC"/>
          </a:solidFill>
          <a:ln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Left Arrow 8"/>
          <p:cNvSpPr/>
          <p:nvPr/>
        </p:nvSpPr>
        <p:spPr>
          <a:xfrm rot="5400000">
            <a:off x="5877985" y="3539046"/>
            <a:ext cx="685932" cy="453101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783" y="3548159"/>
            <a:ext cx="3641519" cy="3413924"/>
          </a:xfrm>
          <a:prstGeom prst="rect">
            <a:avLst/>
          </a:prstGeom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5020126" y="4161974"/>
            <a:ext cx="2191335" cy="2186293"/>
          </a:xfrm>
          <a:custGeom>
            <a:avLst/>
            <a:gdLst>
              <a:gd name="connsiteX0" fmla="*/ 0 w 1643501"/>
              <a:gd name="connsiteY0" fmla="*/ 819860 h 1639720"/>
              <a:gd name="connsiteX1" fmla="*/ 821751 w 1643501"/>
              <a:gd name="connsiteY1" fmla="*/ 0 h 1639720"/>
              <a:gd name="connsiteX2" fmla="*/ 1643502 w 1643501"/>
              <a:gd name="connsiteY2" fmla="*/ 819860 h 1639720"/>
              <a:gd name="connsiteX3" fmla="*/ 821751 w 1643501"/>
              <a:gd name="connsiteY3" fmla="*/ 1639720 h 1639720"/>
              <a:gd name="connsiteX4" fmla="*/ 0 w 1643501"/>
              <a:gd name="connsiteY4" fmla="*/ 819860 h 163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501" h="1639720">
                <a:moveTo>
                  <a:pt x="0" y="819860"/>
                </a:moveTo>
                <a:cubicBezTo>
                  <a:pt x="0" y="367064"/>
                  <a:pt x="367910" y="0"/>
                  <a:pt x="821751" y="0"/>
                </a:cubicBezTo>
                <a:cubicBezTo>
                  <a:pt x="1275592" y="0"/>
                  <a:pt x="1643502" y="367064"/>
                  <a:pt x="1643502" y="819860"/>
                </a:cubicBezTo>
                <a:cubicBezTo>
                  <a:pt x="1643502" y="1272656"/>
                  <a:pt x="1275592" y="1639720"/>
                  <a:pt x="821751" y="1639720"/>
                </a:cubicBezTo>
                <a:cubicBezTo>
                  <a:pt x="367910" y="1639720"/>
                  <a:pt x="0" y="1272656"/>
                  <a:pt x="0" y="819860"/>
                </a:cubicBezTo>
                <a:close/>
              </a:path>
            </a:pathLst>
          </a:custGeom>
          <a:blipFill rotWithShape="0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6153" tIns="335415" rIns="336153" bIns="335415" numCol="1" spcCol="1270" anchor="ctr" anchorCtr="0"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82534" y="105840"/>
            <a:ext cx="3476831" cy="2379640"/>
          </a:xfrm>
          <a:custGeom>
            <a:avLst/>
            <a:gdLst>
              <a:gd name="connsiteX0" fmla="*/ 0 w 3439509"/>
              <a:gd name="connsiteY0" fmla="*/ 178473 h 1784730"/>
              <a:gd name="connsiteX1" fmla="*/ 178473 w 3439509"/>
              <a:gd name="connsiteY1" fmla="*/ 0 h 1784730"/>
              <a:gd name="connsiteX2" fmla="*/ 3261036 w 3439509"/>
              <a:gd name="connsiteY2" fmla="*/ 0 h 1784730"/>
              <a:gd name="connsiteX3" fmla="*/ 3439509 w 3439509"/>
              <a:gd name="connsiteY3" fmla="*/ 178473 h 1784730"/>
              <a:gd name="connsiteX4" fmla="*/ 3439509 w 3439509"/>
              <a:gd name="connsiteY4" fmla="*/ 1606257 h 1784730"/>
              <a:gd name="connsiteX5" fmla="*/ 3261036 w 3439509"/>
              <a:gd name="connsiteY5" fmla="*/ 1784730 h 1784730"/>
              <a:gd name="connsiteX6" fmla="*/ 178473 w 3439509"/>
              <a:gd name="connsiteY6" fmla="*/ 1784730 h 1784730"/>
              <a:gd name="connsiteX7" fmla="*/ 0 w 3439509"/>
              <a:gd name="connsiteY7" fmla="*/ 1606257 h 1784730"/>
              <a:gd name="connsiteX8" fmla="*/ 0 w 3439509"/>
              <a:gd name="connsiteY8" fmla="*/ 178473 h 1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9509" h="1784730">
                <a:moveTo>
                  <a:pt x="0" y="178473"/>
                </a:moveTo>
                <a:cubicBezTo>
                  <a:pt x="0" y="79905"/>
                  <a:pt x="79905" y="0"/>
                  <a:pt x="178473" y="0"/>
                </a:cubicBezTo>
                <a:lnTo>
                  <a:pt x="3261036" y="0"/>
                </a:lnTo>
                <a:cubicBezTo>
                  <a:pt x="3359604" y="0"/>
                  <a:pt x="3439509" y="79905"/>
                  <a:pt x="3439509" y="178473"/>
                </a:cubicBezTo>
                <a:lnTo>
                  <a:pt x="3439509" y="1606257"/>
                </a:lnTo>
                <a:cubicBezTo>
                  <a:pt x="3439509" y="1704825"/>
                  <a:pt x="3359604" y="1784730"/>
                  <a:pt x="3261036" y="1784730"/>
                </a:cubicBezTo>
                <a:lnTo>
                  <a:pt x="178473" y="1784730"/>
                </a:lnTo>
                <a:cubicBezTo>
                  <a:pt x="79905" y="1784730"/>
                  <a:pt x="0" y="1704825"/>
                  <a:pt x="0" y="1606257"/>
                </a:cubicBezTo>
                <a:lnTo>
                  <a:pt x="0" y="178473"/>
                </a:lnTo>
                <a:close/>
              </a:path>
            </a:pathLst>
          </a:custGeom>
          <a:blipFill rotWithShape="0">
            <a:blip r:embed="rId10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497" tIns="120497" rIns="120497" bIns="120497" numCol="1" spcCol="1270" anchor="ctr" anchorCtr="0">
            <a:noAutofit/>
          </a:bodyPr>
          <a:lstStyle/>
          <a:p>
            <a:pPr algn="ctr"/>
            <a:r>
              <a:rPr lang="en-US" altLang="vi-VN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96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07256 -0.052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51 L -0.00191 -0.097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31 L 0.0283 -0.031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" y="0"/>
            <a:ext cx="12039600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667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quáng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r>
              <a:rPr lang="en-US" sz="2667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667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pic>
        <p:nvPicPr>
          <p:cNvPr id="7" name="Picture 6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" y="2529446"/>
            <a:ext cx="3714776" cy="4071967"/>
          </a:xfrm>
          <a:prstGeom prst="rect">
            <a:avLst/>
          </a:prstGeom>
        </p:spPr>
      </p:pic>
      <p:pic>
        <p:nvPicPr>
          <p:cNvPr id="8" name="Picture 7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1" y="2515103"/>
            <a:ext cx="3613175" cy="4071967"/>
          </a:xfrm>
          <a:prstGeom prst="rect">
            <a:avLst/>
          </a:prstGeom>
        </p:spPr>
      </p:pic>
      <p:pic>
        <p:nvPicPr>
          <p:cNvPr id="6" name="Picture 29" descr="images (1) -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0" y="2556409"/>
            <a:ext cx="3962400" cy="4045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9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71532AD4-E8D8-49C1-BC68-4E43E5A3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"/>
            <a:ext cx="7924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Mời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clip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UNESO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6C80A21-0600-4A43-A6CA-F9C9E8F75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981200"/>
            <a:ext cx="84740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5đ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him ve di san van hoa cua cac nuoc.wmv">
            <a:hlinkClick r:id="" action="ppaction://media"/>
            <a:extLst>
              <a:ext uri="{FF2B5EF4-FFF2-40B4-BE49-F238E27FC236}">
                <a16:creationId xmlns:a16="http://schemas.microsoft.com/office/drawing/2014/main" id="{3F0E282E-1413-42BA-83E9-9D16C5DFE5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" y="1858617"/>
            <a:ext cx="10289623" cy="489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132BE07-0ACF-4EE7-A263-85A3F7A3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7" y="359662"/>
            <a:ext cx="792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UNESO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DA576A4-23B1-49C5-92BA-34ACA8ABD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20079"/>
            <a:ext cx="7924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opera Sydney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Vạn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Do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La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Mã</a:t>
            </a:r>
            <a:endParaRPr lang="en-US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5. Kim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Tháp</a:t>
            </a:r>
            <a:endParaRPr lang="en-US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Opera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Sedney</a:t>
            </a:r>
            <a:endParaRPr lang="en-US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7.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Chùa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Myanmar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8.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Ăng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Vát</a:t>
            </a:r>
            <a:endParaRPr lang="en-US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9.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TajMahal</a:t>
            </a:r>
            <a:endParaRPr lang="en-US" altLang="en-US" sz="2800" b="1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10.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Effel</a:t>
            </a:r>
            <a:r>
              <a:rPr lang="en-US" altLang="en-US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18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B840BEC-A39A-4DBF-995B-C8F16289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344FC8F-E1A0-486B-8911-5A2CF3D0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93826"/>
            <a:ext cx="79248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1,2,3,4,5,21.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-36797"/>
            <a:ext cx="12192000" cy="50276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667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8:       </a:t>
            </a:r>
            <a:r>
              <a:rPr lang="vi-VN" sz="2667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VÀ HỌC HỎI  CÁC DÂN TỘC KHÁC</a:t>
            </a:r>
            <a:endParaRPr lang="en-US" sz="2667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737644" y="734145"/>
            <a:ext cx="4602981" cy="12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hangingPunct="1">
              <a:lnSpc>
                <a:spcPct val="150000"/>
              </a:lnSpc>
              <a:tabLst>
                <a:tab pos="531271" algn="l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HS TỰ HỌC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7644" y="2105669"/>
            <a:ext cx="4193767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 BÀI HỌC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DABC5E5-91F4-4542-954D-9FF6C28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02" y="2647001"/>
            <a:ext cx="8226922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12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921C3A3-F909-426F-B4CA-40A441140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121" y="36513"/>
            <a:ext cx="1109206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Nhật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0420" name="Picture 4" descr="6a">
            <a:extLst>
              <a:ext uri="{FF2B5EF4-FFF2-40B4-BE49-F238E27FC236}">
                <a16:creationId xmlns:a16="http://schemas.microsoft.com/office/drawing/2014/main" id="{4D3AEFFD-9571-4E62-9431-F5EA22D2154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3050" y="2438400"/>
            <a:ext cx="404495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0489D432-E459-46E1-9928-0F1F2102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6781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Nay 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21C6D26B-853A-48CE-BA37-86F712B52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438400"/>
            <a:ext cx="5019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2B50E-F676-49F6-B554-42CA721E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213"/>
            <a:ext cx="6235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8A5A79-08CE-4483-968A-E8EA0145C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462213"/>
            <a:ext cx="5956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921C3A3-F909-426F-B4CA-40A441140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121" y="36513"/>
            <a:ext cx="1109206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Nhật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0489D432-E459-46E1-9928-0F1F2102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499" y="987424"/>
            <a:ext cx="6781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Nagasaki – Nhật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Nay </a:t>
            </a:r>
          </a:p>
        </p:txBody>
      </p:sp>
      <p:pic>
        <p:nvPicPr>
          <p:cNvPr id="1026" name="Picture 2" descr="Nagasaki - Nơi giao thoa giữa các nền văn hóa - Univiet Travel - Unique  Always">
            <a:extLst>
              <a:ext uri="{FF2B5EF4-FFF2-40B4-BE49-F238E27FC236}">
                <a16:creationId xmlns:a16="http://schemas.microsoft.com/office/drawing/2014/main" id="{4F6AFE37-CD30-4EA1-86CC-248AB7183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887"/>
            <a:ext cx="59563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gasaki (thành phố) – Wikipedia tiếng Việt">
            <a:extLst>
              <a:ext uri="{FF2B5EF4-FFF2-40B4-BE49-F238E27FC236}">
                <a16:creationId xmlns:a16="http://schemas.microsoft.com/office/drawing/2014/main" id="{A2B4866F-8D95-4242-80CE-39F59A9A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401887"/>
            <a:ext cx="6235700" cy="44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roshima và Nagasaki: Kỷ niệm 75 năm vụ ném bom nguyên tử - BBC News Tiếng  Việt">
            <a:extLst>
              <a:ext uri="{FF2B5EF4-FFF2-40B4-BE49-F238E27FC236}">
                <a16:creationId xmlns:a16="http://schemas.microsoft.com/office/drawing/2014/main" id="{13AA983E-AF56-4AD4-A159-C1EFEF2E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887"/>
            <a:ext cx="5956300" cy="44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gasaki thành phố cảng tuyệt đẹp giao thoa của lịch sử, điệu đà và th |  Duc Bui">
            <a:extLst>
              <a:ext uri="{FF2B5EF4-FFF2-40B4-BE49-F238E27FC236}">
                <a16:creationId xmlns:a16="http://schemas.microsoft.com/office/drawing/2014/main" id="{9EE4D9DF-468D-43AC-BE6E-F891028F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401887"/>
            <a:ext cx="6235699" cy="44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921C3A3-F909-426F-B4CA-40A441140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121" y="36513"/>
            <a:ext cx="1109206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Nhật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0489D432-E459-46E1-9928-0F1F2102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6781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Nay </a:t>
            </a:r>
          </a:p>
        </p:txBody>
      </p:sp>
      <p:pic>
        <p:nvPicPr>
          <p:cNvPr id="3074" name="Picture 2" descr="Giới Thiệu Về Thủ Đô Hà Nội – Thủ Đô Hà Nội-Việt Nam">
            <a:extLst>
              <a:ext uri="{FF2B5EF4-FFF2-40B4-BE49-F238E27FC236}">
                <a16:creationId xmlns:a16="http://schemas.microsoft.com/office/drawing/2014/main" id="{16312D54-7306-4809-AB63-657FEBF7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76" y="2409825"/>
            <a:ext cx="6222724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át triển kinh tế đêm: Nhìn từ Hà Nội xưa">
            <a:extLst>
              <a:ext uri="{FF2B5EF4-FFF2-40B4-BE49-F238E27FC236}">
                <a16:creationId xmlns:a16="http://schemas.microsoft.com/office/drawing/2014/main" id="{A0C582FE-E46B-4C56-9375-1645A190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09825"/>
            <a:ext cx="5969277" cy="44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-36797"/>
            <a:ext cx="12192000" cy="50276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667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 8:       </a:t>
            </a:r>
            <a:r>
              <a:rPr lang="vi-VN" sz="2667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VÀ HỌC HỎI  CÁC DÂN TỘC KHÁC</a:t>
            </a:r>
            <a:endParaRPr lang="en-US" sz="2667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737644" y="734145"/>
            <a:ext cx="4602981" cy="12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hangingPunct="1">
              <a:lnSpc>
                <a:spcPct val="150000"/>
              </a:lnSpc>
              <a:tabLst>
                <a:tab pos="531271" algn="l"/>
              </a:tabLs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HS TỰ HỌC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7644" y="2166876"/>
            <a:ext cx="4193767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 BÀI HỌC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DABC5E5-91F4-4542-954D-9FF6C28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50" y="2690974"/>
            <a:ext cx="8226922" cy="4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defTabSz="912791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636D0A-96ED-44C2-B397-8E49D419F20A}"/>
              </a:ext>
            </a:extLst>
          </p:cNvPr>
          <p:cNvSpPr txBox="1"/>
          <p:nvPr/>
        </p:nvSpPr>
        <p:spPr>
          <a:xfrm>
            <a:off x="1133061" y="3215072"/>
            <a:ext cx="9925878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-1"/>
            <a:ext cx="9804401" cy="68837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" y="3632201"/>
            <a:ext cx="3889672" cy="32257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65" y="5034482"/>
            <a:ext cx="2094435" cy="2094433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1" y="3107732"/>
            <a:ext cx="373852" cy="5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8"/>
          <p:cNvSpPr txBox="1"/>
          <p:nvPr/>
        </p:nvSpPr>
        <p:spPr>
          <a:xfrm>
            <a:off x="3886383" y="2409530"/>
            <a:ext cx="7457001" cy="304737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/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08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93" y="2725611"/>
            <a:ext cx="1845368" cy="14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64676" y="96118"/>
            <a:ext cx="4891949" cy="2430895"/>
          </a:xfrm>
          <a:prstGeom prst="cloudCallout">
            <a:avLst>
              <a:gd name="adj1" fmla="val -35200"/>
              <a:gd name="adj2" fmla="val 119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58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016000" y="177800"/>
            <a:ext cx="10160000" cy="1422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Chúng ta có cần phải tôn trọng, học hỏi và tiếp thu những thành tựu của các nước trong khu vực và trên thế giới không ? Vì sao?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400" y="1856410"/>
            <a:ext cx="11379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khu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 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dân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riêng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không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Khi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tôn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tôn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 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dân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kinh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văn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vi-VN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vi-VN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tranh,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dân </a:t>
            </a:r>
            <a:r>
              <a:rPr lang="vi-VN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2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1232</Words>
  <Application>Microsoft Office PowerPoint</Application>
  <PresentationFormat>Màn hình rộng</PresentationFormat>
  <Paragraphs>129</Paragraphs>
  <Slides>23</Slides>
  <Notes>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Chủ đề Office</vt:lpstr>
      <vt:lpstr>Môn Giáo dục công dân – lớp 8 </vt:lpstr>
      <vt:lpstr>Bản trình bày PowerPoint</vt:lpstr>
      <vt:lpstr>Bản trình bày PowerPoint</vt:lpstr>
      <vt:lpstr>Em có nhận xét gì về những hình ảnh sau? Nhờ đâu mà Trung Quốc, Nhật Bản, Việt Nam có sự phát triển như vậy? </vt:lpstr>
      <vt:lpstr>Em có nhận xét gì về những hình ảnh sau? Nhờ đâu mà Trung Quốc, Nhật Bản, Việt Nam có sự phát triển như vậy? </vt:lpstr>
      <vt:lpstr>Em có nhận xét gì về những hình ảnh sau? Nhờ đâu mà Trung Quốc, Nhật Bản, Việt Nam có sự phát triển như vậy?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Người nhật xếp hàng nhận hàng cứu trợ văn hóa xếp hàng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Giáo dục công dân – lớp 8 </dc:title>
  <dc:creator>Le Thi Tam</dc:creator>
  <cp:lastModifiedBy>Le Thi Tam</cp:lastModifiedBy>
  <cp:revision>4</cp:revision>
  <dcterms:created xsi:type="dcterms:W3CDTF">2021-11-14T15:32:00Z</dcterms:created>
  <dcterms:modified xsi:type="dcterms:W3CDTF">2021-11-14T17:13:10Z</dcterms:modified>
</cp:coreProperties>
</file>